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0" r:id="rId4"/>
    <p:sldId id="257" r:id="rId5"/>
    <p:sldId id="259" r:id="rId6"/>
    <p:sldId id="272" r:id="rId7"/>
    <p:sldId id="306" r:id="rId8"/>
    <p:sldId id="307" r:id="rId9"/>
    <p:sldId id="315" r:id="rId10"/>
    <p:sldId id="317" r:id="rId11"/>
    <p:sldId id="271" r:id="rId12"/>
    <p:sldId id="308" r:id="rId13"/>
    <p:sldId id="270" r:id="rId14"/>
    <p:sldId id="311" r:id="rId15"/>
    <p:sldId id="258" r:id="rId16"/>
    <p:sldId id="260" r:id="rId17"/>
    <p:sldId id="264" r:id="rId18"/>
    <p:sldId id="261" r:id="rId19"/>
    <p:sldId id="266" r:id="rId20"/>
    <p:sldId id="267" r:id="rId21"/>
    <p:sldId id="268" r:id="rId22"/>
    <p:sldId id="273" r:id="rId23"/>
    <p:sldId id="274" r:id="rId24"/>
    <p:sldId id="275" r:id="rId25"/>
    <p:sldId id="276" r:id="rId26"/>
    <p:sldId id="277" r:id="rId27"/>
    <p:sldId id="279" r:id="rId28"/>
    <p:sldId id="284" r:id="rId29"/>
    <p:sldId id="312" r:id="rId30"/>
    <p:sldId id="285" r:id="rId31"/>
    <p:sldId id="286" r:id="rId32"/>
    <p:sldId id="287" r:id="rId33"/>
    <p:sldId id="288" r:id="rId34"/>
    <p:sldId id="289" r:id="rId35"/>
    <p:sldId id="313" r:id="rId36"/>
    <p:sldId id="278" r:id="rId37"/>
    <p:sldId id="290" r:id="rId38"/>
    <p:sldId id="314" r:id="rId39"/>
    <p:sldId id="293" r:id="rId40"/>
    <p:sldId id="294" r:id="rId41"/>
    <p:sldId id="295" r:id="rId42"/>
    <p:sldId id="297" r:id="rId43"/>
    <p:sldId id="298" r:id="rId44"/>
    <p:sldId id="299" r:id="rId45"/>
    <p:sldId id="300" r:id="rId46"/>
    <p:sldId id="301" r:id="rId47"/>
    <p:sldId id="304" r:id="rId48"/>
    <p:sldId id="30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65" d="100"/>
          <a:sy n="65" d="100"/>
        </p:scale>
        <p:origin x="46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24-Jul-19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Implementing</a:t>
            </a:r>
            <a:br>
              <a:rPr lang="en-US" sz="4800" dirty="0"/>
            </a:br>
            <a:r>
              <a:rPr lang="en-US" dirty="0"/>
              <a:t>Domain Driven Design (DDD)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a practical guide</a:t>
            </a:r>
          </a:p>
        </p:txBody>
      </p:sp>
    </p:spTree>
    <p:extLst>
      <p:ext uri="{BB962C8B-B14F-4D97-AF65-F5344CB8AC3E}">
        <p14:creationId xmlns:p14="http://schemas.microsoft.com/office/powerpoint/2010/main" val="396748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27E002D-7A49-40D8-91F8-4B1669CB268E}"/>
              </a:ext>
            </a:extLst>
          </p:cNvPr>
          <p:cNvCxnSpPr>
            <a:stCxn id="26" idx="0"/>
            <a:endCxn id="18" idx="2"/>
          </p:cNvCxnSpPr>
          <p:nvPr/>
        </p:nvCxnSpPr>
        <p:spPr>
          <a:xfrm flipV="1">
            <a:off x="9501273" y="4385611"/>
            <a:ext cx="1" cy="758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Execution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736620" y="2411696"/>
            <a:ext cx="987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html/</a:t>
            </a:r>
            <a:r>
              <a:rPr lang="en-US" sz="1400" dirty="0" err="1"/>
              <a:t>js</a:t>
            </a:r>
            <a:r>
              <a:rPr lang="en-US" sz="1400" dirty="0"/>
              <a:t>/</a:t>
            </a:r>
            <a:r>
              <a:rPr lang="en-US" sz="1400" dirty="0" err="1"/>
              <a:t>css</a:t>
            </a:r>
            <a:endParaRPr 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88910" y="46626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30064" y="4669020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1182465-3B3F-44C6-80FA-786019F4A479}"/>
              </a:ext>
            </a:extLst>
          </p:cNvPr>
          <p:cNvCxnSpPr>
            <a:cxnSpLocks/>
          </p:cNvCxnSpPr>
          <p:nvPr/>
        </p:nvCxnSpPr>
        <p:spPr>
          <a:xfrm>
            <a:off x="5697432" y="4594194"/>
            <a:ext cx="0" cy="1412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494926"/>
            <a:ext cx="4567030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530209" y="6115441"/>
            <a:ext cx="3268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C r o s </a:t>
            </a:r>
            <a:r>
              <a:rPr lang="en-US" sz="1600" dirty="0" err="1">
                <a:solidFill>
                  <a:srgbClr val="C00000"/>
                </a:solidFill>
              </a:rPr>
              <a:t>s</a:t>
            </a:r>
            <a:r>
              <a:rPr lang="en-US" sz="1600" dirty="0">
                <a:solidFill>
                  <a:srgbClr val="C00000"/>
                </a:solidFill>
              </a:rPr>
              <a:t>     C u t </a:t>
            </a:r>
            <a:r>
              <a:rPr lang="en-US" sz="1600" dirty="0" err="1">
                <a:solidFill>
                  <a:srgbClr val="C00000"/>
                </a:solidFill>
              </a:rPr>
              <a:t>t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i</a:t>
            </a:r>
            <a:r>
              <a:rPr lang="en-US" sz="1600" dirty="0">
                <a:solidFill>
                  <a:srgbClr val="C00000"/>
                </a:solidFill>
              </a:rPr>
              <a:t> n g     C o n c e r n s</a:t>
            </a:r>
          </a:p>
        </p:txBody>
      </p: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Part-II: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Domain Driven Design (DDD)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Aggregates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sub-collections)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Rule: Reference Other Aggregates only by Id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Tip: Keep it Small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Primary Keys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Suggestion: Prefer </a:t>
            </a:r>
            <a:r>
              <a:rPr lang="en-US" b="1" dirty="0"/>
              <a:t>GUID</a:t>
            </a:r>
            <a:r>
              <a:rPr lang="en-US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Constructor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r>
              <a:rPr lang="en-US" sz="2000" dirty="0"/>
              <a:t>Get </a:t>
            </a:r>
            <a:r>
              <a:rPr lang="en-US" sz="2000" b="1" dirty="0"/>
              <a:t>minimum </a:t>
            </a:r>
            <a:r>
              <a:rPr lang="en-US" sz="2000" dirty="0"/>
              <a:t>required arguments</a:t>
            </a:r>
          </a:p>
          <a:p>
            <a:r>
              <a:rPr lang="en-US" sz="2000" dirty="0"/>
              <a:t>Initialize </a:t>
            </a:r>
            <a:r>
              <a:rPr lang="en-US" sz="2000" b="1" dirty="0"/>
              <a:t>sub collections</a:t>
            </a:r>
          </a:p>
          <a:p>
            <a:endParaRPr lang="en-US" sz="2000" dirty="0"/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Get id as an </a:t>
            </a:r>
            <a:r>
              <a:rPr lang="en-US" sz="2000" b="1" dirty="0"/>
              <a:t>argument</a:t>
            </a:r>
            <a:r>
              <a:rPr lang="en-US" sz="2000" dirty="0"/>
              <a:t> (don’t use </a:t>
            </a:r>
            <a:r>
              <a:rPr lang="en-US" sz="2000" dirty="0" err="1"/>
              <a:t>Guid.NewGuid</a:t>
            </a:r>
            <a:r>
              <a:rPr lang="en-US" sz="2000" dirty="0"/>
              <a:t>())</a:t>
            </a:r>
          </a:p>
          <a:p>
            <a:pPr lvl="1"/>
            <a:r>
              <a:rPr lang="en-US" sz="1600" dirty="0"/>
              <a:t>Use a service to create GUIDs, like </a:t>
            </a:r>
            <a:r>
              <a:rPr lang="en-US" sz="1600" b="1" dirty="0" err="1"/>
              <a:t>IGuidGenerator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544733"/>
            <a:ext cx="5225041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Property Accessors &amp;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1" y="1518944"/>
            <a:ext cx="5720423" cy="51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&amp; Exceptions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22" y="2593981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Business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685710" y="2387654"/>
            <a:ext cx="389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56906"/>
            <a:ext cx="7193476" cy="5048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79346" y="1683071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0" y="1634836"/>
            <a:ext cx="5944337" cy="50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33" y="2999967"/>
            <a:ext cx="5524839" cy="160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89" y="2980165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3158835"/>
            <a:ext cx="5812971" cy="35744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7.000+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1.300.000+ </a:t>
            </a:r>
            <a:r>
              <a:rPr lang="en-US" sz="2400" dirty="0">
                <a:latin typeface="HelveticaNeueLT Std" panose="020B0604020202020204" pitchFamily="34" charset="0"/>
              </a:rPr>
              <a:t>downloads on </a:t>
            </a:r>
            <a:r>
              <a:rPr lang="en-US" sz="2400" dirty="0" err="1">
                <a:latin typeface="HelveticaNeueLT Std" panose="020B0604020202020204" pitchFamily="34" charset="0"/>
              </a:rPr>
              <a:t>Nuget</a:t>
            </a: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00031"/>
            <a:ext cx="2772889" cy="1266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ED31CE-C1FD-4D22-ACC0-37A607BAE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24" y="1421436"/>
            <a:ext cx="5500043" cy="484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Base Specification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33" y="2726054"/>
            <a:ext cx="10288966" cy="37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Define a Specification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5" y="1758156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65" y="2844387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5" y="5533721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291"/>
            <a:ext cx="8178333" cy="2378537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Create for </a:t>
            </a:r>
            <a:r>
              <a:rPr lang="en-US" b="1" dirty="0"/>
              <a:t>aggregate roots</a:t>
            </a:r>
            <a:r>
              <a:rPr lang="en-US" dirty="0"/>
              <a:t>, not for entities</a:t>
            </a:r>
          </a:p>
          <a:p>
            <a:r>
              <a:rPr lang="en-US" dirty="0"/>
              <a:t>Work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2255314"/>
            <a:ext cx="8149643" cy="4435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690688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  <a:p>
            <a:pPr lvl="1"/>
            <a:r>
              <a:rPr lang="en-US" dirty="0"/>
              <a:t>Architecture &amp; layers</a:t>
            </a:r>
          </a:p>
          <a:p>
            <a:pPr lvl="1"/>
            <a:r>
              <a:rPr lang="en-US" dirty="0"/>
              <a:t>Execution flow</a:t>
            </a:r>
          </a:p>
          <a:p>
            <a:pPr lvl="1"/>
            <a:r>
              <a:rPr lang="en-US" dirty="0"/>
              <a:t>Building blocks</a:t>
            </a:r>
          </a:p>
          <a:p>
            <a:pPr lvl="1"/>
            <a:r>
              <a:rPr lang="en-US" dirty="0"/>
              <a:t>Common principles</a:t>
            </a:r>
          </a:p>
          <a:p>
            <a:r>
              <a:rPr lang="en-US" dirty="0"/>
              <a:t>Part-II: Implementing DDD</a:t>
            </a:r>
          </a:p>
          <a:p>
            <a:pPr lvl="1"/>
            <a:r>
              <a:rPr lang="en-US" dirty="0"/>
              <a:t>Layering a Visual Studio solution</a:t>
            </a:r>
          </a:p>
          <a:p>
            <a:pPr lvl="1"/>
            <a:r>
              <a:rPr lang="en-US" dirty="0"/>
              <a:t>Rules &amp; samples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079668"/>
            <a:ext cx="5506191" cy="3097295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598006"/>
            <a:ext cx="5680412" cy="521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543" y="1491838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en-US" dirty="0"/>
              <a:t>Should have a </a:t>
            </a:r>
            <a:r>
              <a:rPr lang="en-US" b="1" dirty="0" err="1"/>
              <a:t>parameterless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7" y="3338512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74" y="1908765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 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727365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dirty="0">
                <a:solidFill>
                  <a:srgbClr val="FF000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data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7" y="3713015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94" y="4516578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19" y="4809796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0" y="5322120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23" y="5951513"/>
            <a:ext cx="339692" cy="29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2060906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33" y="3907747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Object to Object Mapping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06403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 </a:t>
            </a:r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741681"/>
            <a:ext cx="9040888" cy="4944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Example: Entity Creation &amp; DTO Mapping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741681"/>
            <a:ext cx="4107543" cy="4486274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A46F06-A28C-4434-8322-2C5C0A11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396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Domain-driven design (DDD) is an approach to software development for </a:t>
            </a:r>
            <a:r>
              <a:rPr lang="en-US" sz="2000" b="1" dirty="0"/>
              <a:t>complex</a:t>
            </a:r>
            <a:r>
              <a:rPr lang="en-US" sz="2000" dirty="0"/>
              <a:t> needs by connecting the implementation to an </a:t>
            </a:r>
            <a:r>
              <a:rPr lang="en-US" sz="2000" b="1" dirty="0"/>
              <a:t>evolving</a:t>
            </a:r>
            <a:r>
              <a:rPr lang="en-US" sz="2000" dirty="0"/>
              <a:t> model</a:t>
            </a:r>
          </a:p>
          <a:p>
            <a:r>
              <a:rPr lang="en-US" sz="2000" dirty="0"/>
              <a:t>Focuses on the </a:t>
            </a:r>
            <a:r>
              <a:rPr lang="en-US" sz="2000" b="1" dirty="0"/>
              <a:t>core domain logic</a:t>
            </a:r>
            <a:r>
              <a:rPr lang="en-US" sz="2000" dirty="0"/>
              <a:t>.</a:t>
            </a:r>
          </a:p>
          <a:p>
            <a:r>
              <a:rPr lang="en-US" sz="2000" dirty="0"/>
              <a:t>Suitable for </a:t>
            </a:r>
            <a:r>
              <a:rPr lang="en-US" sz="2000" b="1" dirty="0"/>
              <a:t>complex domains</a:t>
            </a:r>
            <a:r>
              <a:rPr lang="en-US" sz="2000" dirty="0"/>
              <a:t> and </a:t>
            </a:r>
            <a:r>
              <a:rPr lang="en-US" sz="2000" b="1" dirty="0"/>
              <a:t>large-scale</a:t>
            </a:r>
            <a:r>
              <a:rPr lang="en-US" sz="2000" dirty="0"/>
              <a:t> applications.</a:t>
            </a:r>
          </a:p>
          <a:p>
            <a:r>
              <a:rPr lang="en-US" sz="2000" dirty="0"/>
              <a:t>Helps to build a flexible, modular and </a:t>
            </a:r>
            <a:r>
              <a:rPr lang="en-US" sz="2000" b="1" dirty="0"/>
              <a:t>maintainable </a:t>
            </a:r>
            <a:r>
              <a:rPr lang="en-US" sz="2000" dirty="0"/>
              <a:t>code base, based on the Object Oriented Programming principles.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CCDEE-7A39-407D-88A5-2E3DFB955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590" y="1825625"/>
            <a:ext cx="4474673" cy="438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Layers &amp; Clean Architecture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1440090" y="2779226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463911" y="3018734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463911" y="3748683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463911" y="4478632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868041" y="3390590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868041" y="4135725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126192" y="4850489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126192" y="4120539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126190" y="3386650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907" y="2037302"/>
            <a:ext cx="3730315" cy="3730315"/>
          </a:xfrm>
          <a:prstGeom prst="rect">
            <a:avLst/>
          </a:prstGeom>
        </p:spPr>
      </p:pic>
      <p:pic>
        <p:nvPicPr>
          <p:cNvPr id="2052" name="Picture 4" descr="Image result for clean architecture book">
            <a:extLst>
              <a:ext uri="{FF2B5EF4-FFF2-40B4-BE49-F238E27FC236}">
                <a16:creationId xmlns:a16="http://schemas.microsoft.com/office/drawing/2014/main" id="{C58F94BB-75CE-4725-9E26-8FE60F1EF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526" y="2036145"/>
            <a:ext cx="2840065" cy="37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Core Building 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571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Domain Layer</a:t>
            </a:r>
          </a:p>
          <a:p>
            <a:r>
              <a:rPr lang="en-US" dirty="0"/>
              <a:t>Entity</a:t>
            </a:r>
          </a:p>
          <a:p>
            <a:r>
              <a:rPr lang="en-US" dirty="0"/>
              <a:t>Value Object</a:t>
            </a:r>
          </a:p>
          <a:p>
            <a:r>
              <a:rPr lang="en-US" dirty="0"/>
              <a:t>Aggregate &amp; Aggregate Root</a:t>
            </a:r>
          </a:p>
          <a:p>
            <a:r>
              <a:rPr lang="en-US" dirty="0"/>
              <a:t>Repository</a:t>
            </a:r>
          </a:p>
          <a:p>
            <a:r>
              <a:rPr lang="en-US" dirty="0"/>
              <a:t>Domain Service</a:t>
            </a:r>
          </a:p>
          <a:p>
            <a:r>
              <a:rPr lang="en-US" dirty="0"/>
              <a:t>Specification</a:t>
            </a:r>
          </a:p>
          <a:p>
            <a:r>
              <a:rPr lang="en-US" dirty="0"/>
              <a:t>Domain Event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2" y="1825625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Application Layer</a:t>
            </a:r>
          </a:p>
          <a:p>
            <a:r>
              <a:rPr lang="en-US" dirty="0"/>
              <a:t>Application Service</a:t>
            </a:r>
          </a:p>
          <a:p>
            <a:r>
              <a:rPr lang="en-US" dirty="0"/>
              <a:t>Data Transfer Object (DTO)</a:t>
            </a:r>
          </a:p>
          <a:p>
            <a:r>
              <a:rPr lang="en-US" dirty="0"/>
              <a:t>Unit of Work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1525</TotalTime>
  <Words>1156</Words>
  <Application>Microsoft Office PowerPoint</Application>
  <PresentationFormat>Widescreen</PresentationFormat>
  <Paragraphs>289</Paragraphs>
  <Slides>48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HelveticaNeueLT Std</vt:lpstr>
      <vt:lpstr>HelveticaNeueLT Std Med Cn</vt:lpstr>
      <vt:lpstr>Office Theme</vt:lpstr>
      <vt:lpstr>Adobe Photoshop Image</vt:lpstr>
      <vt:lpstr>Implementing Domain Driven Design (DDD)</vt:lpstr>
      <vt:lpstr>ABOUT ME  Halil İbrahim Kalkan                   </vt:lpstr>
      <vt:lpstr>ASP.NET BOILERPLATE</vt:lpstr>
      <vt:lpstr>Agenda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Execution Flow</vt:lpstr>
      <vt:lpstr>Domain Driven Design Common Principles</vt:lpstr>
      <vt:lpstr>Part-II: Implementation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</vt:lpstr>
      <vt:lpstr>Aggregate Roots / Entities Business Logic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Specification Interface</vt:lpstr>
      <vt:lpstr>Specifications Specification Interface</vt:lpstr>
      <vt:lpstr>Specifications Base Specification Class</vt:lpstr>
      <vt:lpstr>Specifications Define a Specification</vt:lpstr>
      <vt:lpstr>Specifications Use the Specification</vt:lpstr>
      <vt:lpstr>Specifications Use the Specification</vt:lpstr>
      <vt:lpstr>Specifications Combining Specifications</vt:lpstr>
      <vt:lpstr>Specifications Combining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173</cp:revision>
  <dcterms:created xsi:type="dcterms:W3CDTF">2019-07-06T13:27:31Z</dcterms:created>
  <dcterms:modified xsi:type="dcterms:W3CDTF">2019-07-24T12:46:43Z</dcterms:modified>
</cp:coreProperties>
</file>